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31DE30-3C03-41B6-BC1A-0A823C773B4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5232DB-6975-402E-9C89-0426112945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FOTO\Здание школы\Уборка территории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572428" cy="640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81465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«Организация учебного процесса с использованием современных информационных технологий».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20717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 учитель биологии МОУ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Дубовская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 Белгородского района Белгородской области с углубленным изучением отдельных предметов»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Таволжанская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Ольга Викторовна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графии\Работа\24.01.2010\DSC02060.JPG"/>
          <p:cNvPicPr>
            <a:picLocks noChangeAspect="1" noChangeArrowheads="1"/>
          </p:cNvPicPr>
          <p:nvPr/>
        </p:nvPicPr>
        <p:blipFill>
          <a:blip r:embed="rId2" cstate="print"/>
          <a:srcRect l="1562" r="3906" b="13541"/>
          <a:stretch>
            <a:fillRect/>
          </a:stretch>
        </p:blipFill>
        <p:spPr bwMode="auto">
          <a:xfrm>
            <a:off x="4643438" y="3571876"/>
            <a:ext cx="4143404" cy="30718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ИКТ в сочетании с методом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 – это специально организованный учителем и самостоятельно выполняемый учащимися комплекс действий, где обучающийся может быть самостоятельным при принятии решения и ответственным за свой  выбор, результат труда. Работу над проектом организую в шесть этапов: </a:t>
            </a:r>
          </a:p>
          <a:p>
            <a:r>
              <a:rPr lang="ru-RU" dirty="0" smtClean="0"/>
              <a:t>1 подготовка;</a:t>
            </a:r>
          </a:p>
          <a:p>
            <a:r>
              <a:rPr lang="ru-RU" dirty="0" smtClean="0"/>
              <a:t>2 планирование;</a:t>
            </a:r>
          </a:p>
          <a:p>
            <a:r>
              <a:rPr lang="ru-RU" dirty="0" smtClean="0"/>
              <a:t>3 исследование (в том числе и теоретическое);</a:t>
            </a:r>
          </a:p>
          <a:p>
            <a:r>
              <a:rPr lang="ru-RU" dirty="0" smtClean="0"/>
              <a:t>4 результаты и (или) выводы;</a:t>
            </a:r>
          </a:p>
          <a:p>
            <a:r>
              <a:rPr lang="ru-RU" dirty="0" smtClean="0"/>
              <a:t>5 представление или отчет;</a:t>
            </a:r>
          </a:p>
          <a:p>
            <a:r>
              <a:rPr lang="ru-RU" dirty="0" smtClean="0"/>
              <a:t>6 оценка результатов.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dirty="0" smtClean="0"/>
              <a:t>ИКТ в сочетании с модульным обучением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38576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Данная технология имеет ряд преимуществ:</a:t>
            </a:r>
          </a:p>
          <a:p>
            <a:r>
              <a:rPr lang="ru-RU" sz="2800" dirty="0" smtClean="0"/>
              <a:t>увеличение доли самостоятельной деятельности учащихся;</a:t>
            </a:r>
          </a:p>
          <a:p>
            <a:r>
              <a:rPr lang="ru-RU" sz="2800" dirty="0" smtClean="0"/>
              <a:t>экономия учебного времени;</a:t>
            </a:r>
          </a:p>
          <a:p>
            <a:r>
              <a:rPr lang="ru-RU" sz="2800" dirty="0" err="1" smtClean="0"/>
              <a:t>здоровьесбережение</a:t>
            </a:r>
            <a:r>
              <a:rPr lang="ru-RU" sz="2800" dirty="0" smtClean="0"/>
              <a:t>;</a:t>
            </a:r>
          </a:p>
          <a:p>
            <a:r>
              <a:rPr lang="ru-RU" sz="2800" dirty="0" err="1" smtClean="0"/>
              <a:t>личностно-деятельностный</a:t>
            </a:r>
            <a:r>
              <a:rPr lang="ru-RU" sz="2800" dirty="0" smtClean="0"/>
              <a:t> опыт</a:t>
            </a:r>
            <a:endParaRPr lang="ru-RU" sz="2800" dirty="0"/>
          </a:p>
        </p:txBody>
      </p:sp>
      <p:pic>
        <p:nvPicPr>
          <p:cNvPr id="5122" name="Picture 2" descr="D:\фотографии\НЕДЕЛЯ ЕСТЕСТ\IMG_8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348" y="4071943"/>
            <a:ext cx="4107652" cy="2738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графии\курсы фото\фото грибы\DSC04661.JPG"/>
          <p:cNvPicPr>
            <a:picLocks noChangeAspect="1" noChangeArrowheads="1"/>
          </p:cNvPicPr>
          <p:nvPr/>
        </p:nvPicPr>
        <p:blipFill>
          <a:blip r:embed="rId2"/>
          <a:srcRect l="30469" r="23437" b="48958"/>
          <a:stretch>
            <a:fillRect/>
          </a:stretch>
        </p:blipFill>
        <p:spPr bwMode="auto">
          <a:xfrm>
            <a:off x="1071538" y="184032"/>
            <a:ext cx="7821745" cy="6495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ИКТ на конкретном уроке.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dirty="0" smtClean="0"/>
              <a:t>как способ создания проблемной ситуации,</a:t>
            </a:r>
          </a:p>
          <a:p>
            <a:r>
              <a:rPr lang="ru-RU" dirty="0" smtClean="0"/>
              <a:t>как способ объяснения нового материала,</a:t>
            </a:r>
          </a:p>
          <a:p>
            <a:r>
              <a:rPr lang="ru-RU" dirty="0" smtClean="0"/>
              <a:t>как форма закрепления изученного,</a:t>
            </a:r>
          </a:p>
          <a:p>
            <a:r>
              <a:rPr lang="ru-RU" dirty="0" smtClean="0"/>
              <a:t>как форма проверки домашнего задания,</a:t>
            </a:r>
          </a:p>
          <a:p>
            <a:r>
              <a:rPr lang="ru-RU" dirty="0" smtClean="0"/>
              <a:t>как способ проверки знаний в процессе урока.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Возможности презентаций: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Демонстрация фильмов, анимации.</a:t>
            </a:r>
          </a:p>
          <a:p>
            <a:r>
              <a:rPr lang="ru-RU" dirty="0" smtClean="0"/>
              <a:t>2. Выделение (нужной области).</a:t>
            </a:r>
          </a:p>
          <a:p>
            <a:r>
              <a:rPr lang="ru-RU" dirty="0" smtClean="0"/>
              <a:t>3. Гиперссылки.</a:t>
            </a:r>
          </a:p>
          <a:p>
            <a:r>
              <a:rPr lang="ru-RU" dirty="0" smtClean="0"/>
              <a:t>4. Последовательность шагов.</a:t>
            </a:r>
          </a:p>
          <a:p>
            <a:r>
              <a:rPr lang="ru-RU" dirty="0" smtClean="0"/>
              <a:t>5. Интерактивность.</a:t>
            </a:r>
          </a:p>
          <a:p>
            <a:r>
              <a:rPr lang="ru-RU" dirty="0" smtClean="0"/>
              <a:t>6. Движение объектов.</a:t>
            </a:r>
          </a:p>
          <a:p>
            <a:r>
              <a:rPr lang="ru-RU" dirty="0" smtClean="0"/>
              <a:t>7. Моделирование.</a:t>
            </a:r>
          </a:p>
          <a:p>
            <a:endParaRPr lang="ru-RU" dirty="0"/>
          </a:p>
        </p:txBody>
      </p:sp>
      <p:pic>
        <p:nvPicPr>
          <p:cNvPr id="7170" name="Picture 2" descr="D:\фотографии\Работа\24.01.2010\DSC02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286124"/>
            <a:ext cx="25003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фотографии\Работа\24.01.2010\DSC02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76108"/>
            <a:ext cx="4474682" cy="33560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cs typeface="Times New Roman" pitchFamily="18" charset="0"/>
              </a:rPr>
              <a:t>Каково влияние использования информационно-коммуникационных технологий на ученика?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способствует повышению познавательного интереса к предмету;</a:t>
            </a:r>
          </a:p>
          <a:p>
            <a:r>
              <a:rPr lang="ru-RU" dirty="0" smtClean="0"/>
              <a:t>содействует росту успеваемости учащихся по предмету;</a:t>
            </a:r>
          </a:p>
          <a:p>
            <a:r>
              <a:rPr lang="ru-RU" dirty="0" smtClean="0"/>
              <a:t>позволяет учащимся проявить себя в новой роли;</a:t>
            </a:r>
          </a:p>
          <a:p>
            <a:r>
              <a:rPr lang="ru-RU" dirty="0" smtClean="0"/>
              <a:t>формирует навыки самостоятельной продуктивной деятельности;</a:t>
            </a:r>
          </a:p>
          <a:p>
            <a:r>
              <a:rPr lang="ru-RU" dirty="0" smtClean="0"/>
              <a:t>способствует созданию ситуации успеха для каждого ученика.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Каково влияние использования информационно-коммуникационных технологий на учителя?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экономию времени на уроке; </a:t>
            </a:r>
          </a:p>
          <a:p>
            <a:r>
              <a:rPr lang="ru-RU" dirty="0" smtClean="0"/>
              <a:t>глубину погружения в материал; </a:t>
            </a:r>
          </a:p>
          <a:p>
            <a:r>
              <a:rPr lang="ru-RU" dirty="0" smtClean="0"/>
              <a:t>повышенную мотивацию обучения; </a:t>
            </a:r>
          </a:p>
          <a:p>
            <a:r>
              <a:rPr lang="ru-RU" dirty="0" smtClean="0"/>
              <a:t>интегративный подход в обучении; </a:t>
            </a:r>
          </a:p>
          <a:p>
            <a:r>
              <a:rPr lang="ru-RU" dirty="0" smtClean="0"/>
              <a:t>возможность одновременного использования аудио-, видео-, мультимедиа- материалов; </a:t>
            </a:r>
          </a:p>
          <a:p>
            <a:r>
              <a:rPr lang="ru-RU" dirty="0" smtClean="0"/>
              <a:t>возможность формирования коммуникативной компетенции учащихся, т.к. ученики становятся активными участниками урока не только на этапе его проведения, но и при подготовке, на этапе формирования структуры урока; </a:t>
            </a:r>
          </a:p>
          <a:p>
            <a:r>
              <a:rPr lang="ru-RU" dirty="0" smtClean="0"/>
              <a:t>привлечение разных видов деятельности, рассчитанных на активную позицию учеников, получивших достаточный уровень знаний по предмету, чтобы самостоятельно мыслить, спорить, рассуждать, научившихся учиться, самостоятельно добывать необходимую информацию.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графии\Работа\оля\Школа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9570" y="2714620"/>
            <a:ext cx="2684430" cy="4143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Какова эффективность использования в массовой практике электронно-методических материалов?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Реализуются новые цели образования.</a:t>
            </a:r>
          </a:p>
          <a:p>
            <a:r>
              <a:rPr lang="ru-RU" dirty="0" smtClean="0"/>
              <a:t>Повышается эффективность познавательной деятельности учащихся </a:t>
            </a:r>
          </a:p>
          <a:p>
            <a:r>
              <a:rPr lang="ru-RU" dirty="0" smtClean="0"/>
              <a:t>Педагоги, использующие наработанные материалы, освобождаются от выполнения трудоемкой рутинной работы при подготовке к занятию и проверке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Каковы результаты использования ИКТ в образовательном процессе?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Autofit/>
          </a:bodyPr>
          <a:lstStyle/>
          <a:p>
            <a:r>
              <a:rPr lang="ru-RU" sz="1600" dirty="0" smtClean="0"/>
              <a:t>1. Повышение качества образования по биологии с 63% до 74%. </a:t>
            </a:r>
          </a:p>
          <a:p>
            <a:r>
              <a:rPr lang="ru-RU" sz="1600" dirty="0" smtClean="0"/>
              <a:t>2. Повышение познавательного интереса к предмету:</a:t>
            </a:r>
          </a:p>
          <a:p>
            <a:r>
              <a:rPr lang="ru-RU" sz="1600" dirty="0" smtClean="0"/>
              <a:t>- Увеличился процент учащихся, выбирающих для сдачи итоговой государственной аттестации предмет биология.(2008-09 </a:t>
            </a:r>
            <a:r>
              <a:rPr lang="ru-RU" sz="1600" dirty="0" err="1" smtClean="0"/>
              <a:t>уч.год</a:t>
            </a:r>
            <a:r>
              <a:rPr lang="ru-RU" sz="1600" dirty="0" smtClean="0"/>
              <a:t> -  6 учащихся 9, 11 классов, 2009-10 </a:t>
            </a:r>
            <a:r>
              <a:rPr lang="ru-RU" sz="1600" dirty="0" err="1" smtClean="0"/>
              <a:t>уч.год</a:t>
            </a:r>
            <a:r>
              <a:rPr lang="ru-RU" sz="1600" dirty="0" smtClean="0"/>
              <a:t> – 12 учащихся 9, 11 классов, 2010-11 </a:t>
            </a:r>
            <a:r>
              <a:rPr lang="ru-RU" sz="1600" dirty="0" err="1" smtClean="0"/>
              <a:t>уч</a:t>
            </a:r>
            <a:r>
              <a:rPr lang="ru-RU" sz="1600" dirty="0" smtClean="0"/>
              <a:t>. год – 14 учащихся 9,11 классов).</a:t>
            </a:r>
          </a:p>
          <a:p>
            <a:r>
              <a:rPr lang="ru-RU" sz="1600" dirty="0" smtClean="0"/>
              <a:t>- Каждый год увеличивается количество учащихся – участников и призеров  конкурсов </a:t>
            </a:r>
            <a:r>
              <a:rPr lang="ru-RU" sz="1600" dirty="0" err="1" smtClean="0"/>
              <a:t>учебно</a:t>
            </a:r>
            <a:r>
              <a:rPr lang="ru-RU" sz="1600" dirty="0" smtClean="0"/>
              <a:t> – исследовательских работ (2008-09 </a:t>
            </a:r>
            <a:r>
              <a:rPr lang="ru-RU" sz="1600" dirty="0" err="1" smtClean="0"/>
              <a:t>уч</a:t>
            </a:r>
            <a:r>
              <a:rPr lang="ru-RU" sz="1600" dirty="0" smtClean="0"/>
              <a:t>. год -  3 участника, 1 призер, 2009-10 </a:t>
            </a:r>
            <a:r>
              <a:rPr lang="ru-RU" sz="1600" dirty="0" err="1" smtClean="0"/>
              <a:t>уч.год</a:t>
            </a:r>
            <a:r>
              <a:rPr lang="ru-RU" sz="1600" dirty="0" smtClean="0"/>
              <a:t> – 4 участника, 1 победитель и 1 призер, 2010-11 </a:t>
            </a:r>
            <a:r>
              <a:rPr lang="ru-RU" sz="1600" dirty="0" err="1" smtClean="0"/>
              <a:t>уч</a:t>
            </a:r>
            <a:r>
              <a:rPr lang="ru-RU" sz="1600" dirty="0" smtClean="0"/>
              <a:t>. год – 6 участников, 1 победитель, 3 призера).</a:t>
            </a:r>
          </a:p>
          <a:p>
            <a:r>
              <a:rPr lang="ru-RU" sz="1600" dirty="0" smtClean="0"/>
              <a:t>- Учащиеся школы становятся победителями и призерами очных и заочных олимпиад по биологии.</a:t>
            </a:r>
          </a:p>
          <a:p>
            <a:r>
              <a:rPr lang="ru-RU" sz="1600" dirty="0" smtClean="0"/>
              <a:t>- Проявляется стойкий интерес к изучению предметов </a:t>
            </a:r>
            <a:r>
              <a:rPr lang="ru-RU" sz="1600" dirty="0" err="1" smtClean="0"/>
              <a:t>естественно-научного</a:t>
            </a:r>
            <a:r>
              <a:rPr lang="ru-RU" sz="1600" dirty="0" smtClean="0"/>
              <a:t> цикла.</a:t>
            </a:r>
          </a:p>
          <a:p>
            <a:r>
              <a:rPr lang="ru-RU" sz="1600" dirty="0" smtClean="0"/>
              <a:t>3. Повышение уровня информационной культуры (ведется мониторинг учебно-информационных умений и навыков. Отслеживается уровень </a:t>
            </a:r>
            <a:r>
              <a:rPr lang="ru-RU" sz="1600" dirty="0" err="1" smtClean="0"/>
              <a:t>сформированности</a:t>
            </a:r>
            <a:r>
              <a:rPr lang="ru-RU" sz="1600" dirty="0" smtClean="0"/>
              <a:t> умения работать с различными источниками информации, умение осуществлять обработку информации в том числе с помощью средств):</a:t>
            </a:r>
          </a:p>
          <a:p>
            <a:r>
              <a:rPr lang="ru-RU" sz="1600" dirty="0" smtClean="0"/>
              <a:t>4 .Увеличение доли самостоятельной продуктивной деятельности на уроке с 30% до 75%.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Насколько возможно воспроизвести данный опыт в образовательном учреждении?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Единственное возможное препятствие – отсутствие технического минимума для разработки и использования электронно-методических материалов:</a:t>
            </a:r>
          </a:p>
          <a:p>
            <a:r>
              <a:rPr lang="ru-RU" sz="2200" dirty="0" smtClean="0"/>
              <a:t>1.       IBM PC совместимый компьютер</a:t>
            </a:r>
          </a:p>
          <a:p>
            <a:r>
              <a:rPr lang="ru-RU" sz="2200" dirty="0" smtClean="0"/>
              <a:t>2.       Проектор</a:t>
            </a:r>
          </a:p>
          <a:p>
            <a:r>
              <a:rPr lang="ru-RU" sz="2200" dirty="0" smtClean="0"/>
              <a:t>3.       Экран</a:t>
            </a:r>
          </a:p>
          <a:p>
            <a:r>
              <a:rPr lang="ru-RU" sz="2200" dirty="0" smtClean="0"/>
              <a:t>4.       Программное обеспечение: </a:t>
            </a:r>
            <a:r>
              <a:rPr lang="ru-RU" sz="2200" dirty="0" err="1" smtClean="0"/>
              <a:t>Microsoft</a:t>
            </a:r>
            <a:r>
              <a:rPr lang="ru-RU" sz="2200" dirty="0" smtClean="0"/>
              <a:t> </a:t>
            </a:r>
            <a:r>
              <a:rPr lang="ru-RU" sz="2200" dirty="0" err="1" smtClean="0"/>
              <a:t>Windows</a:t>
            </a:r>
            <a:r>
              <a:rPr lang="ru-RU" sz="2200" dirty="0" smtClean="0"/>
              <a:t>, </a:t>
            </a:r>
            <a:r>
              <a:rPr lang="ru-RU" sz="2200" dirty="0" err="1" smtClean="0"/>
              <a:t>Microsoft</a:t>
            </a:r>
            <a:r>
              <a:rPr lang="ru-RU" sz="2200" dirty="0" smtClean="0"/>
              <a:t> </a:t>
            </a:r>
            <a:r>
              <a:rPr lang="ru-RU" sz="2200" dirty="0" err="1" smtClean="0"/>
              <a:t>Office</a:t>
            </a:r>
            <a:endParaRPr lang="ru-RU" sz="2200" dirty="0" smtClean="0"/>
          </a:p>
          <a:p>
            <a:r>
              <a:rPr lang="ru-RU" sz="2200" dirty="0" smtClean="0"/>
              <a:t>Для более содержательных, красочных и более интересных разработок требуются дополнительные материальные средства:</a:t>
            </a:r>
          </a:p>
          <a:p>
            <a:r>
              <a:rPr lang="ru-RU" sz="2200" dirty="0" smtClean="0"/>
              <a:t>1.       Всемирная сеть Интернет</a:t>
            </a:r>
          </a:p>
          <a:p>
            <a:r>
              <a:rPr lang="ru-RU" sz="2200" dirty="0" smtClean="0"/>
              <a:t>2.       Цифровой фотоаппарат</a:t>
            </a:r>
          </a:p>
          <a:p>
            <a:r>
              <a:rPr lang="ru-RU" sz="2200" dirty="0" smtClean="0"/>
              <a:t>3.       Цифровая видеокамера </a:t>
            </a:r>
          </a:p>
          <a:p>
            <a:r>
              <a:rPr lang="ru-RU" sz="2200" dirty="0" smtClean="0"/>
              <a:t>4.       </a:t>
            </a:r>
            <a:r>
              <a:rPr lang="ru-RU" sz="2200" dirty="0" err="1" smtClean="0"/>
              <a:t>Медиатека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11266" name="Picture 2" descr="D:\фотографии\Работа\фото 11 б 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86256"/>
            <a:ext cx="3957666" cy="2413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основу стандарта второго поколения положены новые принципы его построения. Образовательный стандарт, являющийся отражением социального заказа, рассматривался разработчиками проекта как общественный договор, согласующий требования к образованию, предъявляемые семьей, обществом и государством и представляет собой совокупность трех систем требований – к структуре основных образовательных программ, к результатам их освоения и условиям реализации, которые обеспечивают необходимое личностное и профессиональное развитие обучающихся.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эффективных педагогических технологий - один из основных моментов новых стандартов второго поколения, который способствует формированию компетентности ребенка по освоению новых знаний, умений, навыков, способностей и пр. Отличительной особенностью новых стандартов является их личностная ориентация – отказ от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предметно-центризма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переход к личностной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центрации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образования. </a:t>
            </a:r>
          </a:p>
          <a:p>
            <a:pPr algn="r">
              <a:buNone/>
            </a:pPr>
            <a:r>
              <a:rPr lang="ru-RU" dirty="0" smtClean="0"/>
              <a:t>Концепция федеральных государственных </a:t>
            </a:r>
          </a:p>
          <a:p>
            <a:pPr algn="r">
              <a:buNone/>
            </a:pPr>
            <a:r>
              <a:rPr lang="ru-RU" dirty="0" smtClean="0"/>
              <a:t>образовательных стандартов общего образования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1"/>
            <a:ext cx="8229600" cy="1484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28628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данное время меняются цели и задачи, стоящие перед современным образованием, - происходит смещение усилий с усвоения знаний на формирование компетентностей, акцент переносится на личностно-ориентированное  обучение.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подготовки учащихся определяется содержанием образования, технологиями проведения  урока, его организационной и практической направленностью, его атмосферой, поэтому необходимо  применение новых педагогических технологий в образовательном процессе.</a:t>
            </a:r>
          </a:p>
          <a:p>
            <a:endParaRPr lang="ru-RU" dirty="0"/>
          </a:p>
        </p:txBody>
      </p:sp>
      <p:pic>
        <p:nvPicPr>
          <p:cNvPr id="4" name="Picture 3" descr="M:\FOTO\2007_05_26 Линейка\фото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14817"/>
            <a:ext cx="3786190" cy="252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использования информационных технологий:</a:t>
            </a:r>
          </a:p>
          <a:p>
            <a:r>
              <a:rPr lang="ru-RU" dirty="0" smtClean="0"/>
              <a:t>1.Развитие личности обучаемого, подготовка к самостоятельной продуктивной деятельности в условиях информационного общества через:</a:t>
            </a:r>
          </a:p>
          <a:p>
            <a:r>
              <a:rPr lang="ru-RU" dirty="0" smtClean="0"/>
              <a:t> развитие конструктивного, алгоритмического мышления, благодаря особенностям общения с компьютером;</a:t>
            </a:r>
          </a:p>
          <a:p>
            <a:r>
              <a:rPr lang="ru-RU" dirty="0" smtClean="0"/>
              <a:t> развитие творческого мышления за счет уменьшения доли репродуктивной деятельности;</a:t>
            </a:r>
          </a:p>
          <a:p>
            <a:r>
              <a:rPr lang="ru-RU" dirty="0" smtClean="0"/>
              <a:t>формирование информационной культуры, умений осуществлять обработку информации (при использовании табличных процессоров, баз данных).</a:t>
            </a:r>
          </a:p>
          <a:p>
            <a:r>
              <a:rPr lang="ru-RU" dirty="0" smtClean="0"/>
              <a:t>2.Реализация социального заказа, обусловленного информатизацией современного общества:</a:t>
            </a:r>
          </a:p>
          <a:p>
            <a:r>
              <a:rPr lang="ru-RU" dirty="0" smtClean="0"/>
              <a:t> подготовка обучаемых средствами информационных технологий к самостоятельной познавательной деятельности</a:t>
            </a:r>
          </a:p>
          <a:p>
            <a:r>
              <a:rPr lang="ru-RU" dirty="0" smtClean="0"/>
              <a:t>3.Повышение качества и эффективности процесса обучения за счет реализации возможностей информационных технологий;</a:t>
            </a:r>
          </a:p>
          <a:p>
            <a:r>
              <a:rPr lang="ru-RU" dirty="0" smtClean="0"/>
              <a:t> выявление и использование стимулов активизации познавательной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фотографии\курсы фото\фото грибы\DSC04656.JPG"/>
          <p:cNvPicPr>
            <a:picLocks noChangeAspect="1" noChangeArrowheads="1"/>
          </p:cNvPicPr>
          <p:nvPr/>
        </p:nvPicPr>
        <p:blipFill>
          <a:blip r:embed="rId2" cstate="print"/>
          <a:srcRect t="6250" r="55469" b="50000"/>
          <a:stretch>
            <a:fillRect/>
          </a:stretch>
        </p:blipFill>
        <p:spPr bwMode="auto">
          <a:xfrm>
            <a:off x="571472" y="849692"/>
            <a:ext cx="4143404" cy="3053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использования ИКТ.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наглядное представление объектов и явлений микромира;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производств биологических продуктов;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моделирование биологического эксперимента и химических реакций;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тестового контроля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к ЕГЭ.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графии\курсы фото\фото грибы\DSC04650.JPG"/>
          <p:cNvPicPr>
            <a:picLocks noChangeAspect="1" noChangeArrowheads="1"/>
          </p:cNvPicPr>
          <p:nvPr/>
        </p:nvPicPr>
        <p:blipFill>
          <a:blip r:embed="rId2" cstate="print"/>
          <a:srcRect l="22656" t="14583" r="11718" b="13541"/>
          <a:stretch>
            <a:fillRect/>
          </a:stretch>
        </p:blipFill>
        <p:spPr bwMode="auto">
          <a:xfrm>
            <a:off x="4857752" y="3288674"/>
            <a:ext cx="4143404" cy="34035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использования ИКТ.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Использование готовых электронных продуктов </a:t>
            </a:r>
          </a:p>
          <a:p>
            <a:r>
              <a:rPr lang="ru-RU" sz="2800" dirty="0" smtClean="0"/>
              <a:t>Использование </a:t>
            </a:r>
            <a:r>
              <a:rPr lang="ru-RU" sz="2800" dirty="0" err="1" smtClean="0"/>
              <a:t>мультимедийных</a:t>
            </a:r>
            <a:r>
              <a:rPr lang="ru-RU" sz="2800" dirty="0" smtClean="0"/>
              <a:t> презентаций </a:t>
            </a:r>
          </a:p>
          <a:p>
            <a:pPr lvl="0"/>
            <a:r>
              <a:rPr lang="ru-RU" sz="2800" dirty="0" smtClean="0"/>
              <a:t>Использование ресурсов сети Интернет. </a:t>
            </a:r>
          </a:p>
          <a:p>
            <a:r>
              <a:rPr lang="ru-RU" sz="2800" dirty="0" smtClean="0"/>
              <a:t>Использование интерактивной доски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графии\курсы фото\фото грибы\DSC04653.JPG"/>
          <p:cNvPicPr>
            <a:picLocks noChangeAspect="1" noChangeArrowheads="1"/>
          </p:cNvPicPr>
          <p:nvPr/>
        </p:nvPicPr>
        <p:blipFill>
          <a:blip r:embed="rId2" cstate="print"/>
          <a:srcRect l="33594" t="3125" r="9375" b="33333"/>
          <a:stretch>
            <a:fillRect/>
          </a:stretch>
        </p:blipFill>
        <p:spPr bwMode="auto">
          <a:xfrm>
            <a:off x="6215074" y="4412496"/>
            <a:ext cx="2755632" cy="2302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 для преподавателя: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4286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позволяет преподавателям объяснять новый материал из центра класса.</a:t>
            </a:r>
          </a:p>
          <a:p>
            <a:r>
              <a:rPr lang="ru-RU" dirty="0" smtClean="0"/>
              <a:t>поощряет импровизацию и гибкость, позволяя преподавателям рисовать и делать записи поверх любых приложений и </a:t>
            </a:r>
            <a:r>
              <a:rPr lang="ru-RU" dirty="0" err="1" smtClean="0"/>
              <a:t>веб-ресурсов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позволяет сохранять и распечатывать изображения с доски, включая любые записи, сделанные во время занятия, не затрачивая при этом много времени и сил и упрощая проверку усвоенного материала.</a:t>
            </a:r>
          </a:p>
          <a:p>
            <a:r>
              <a:rPr lang="ru-RU" dirty="0" smtClean="0"/>
              <a:t>вдохновляет преподавателей на поиск новых подходов к обучению, стимулирует профессиональный рост.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графии\НЕДЕЛЯ ЕСТЕСТ\IMG_8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86190"/>
            <a:ext cx="4071934" cy="27146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 для учащихся: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делает занятия интересными и развивает мотивацию.</a:t>
            </a:r>
          </a:p>
          <a:p>
            <a:r>
              <a:rPr lang="ru-RU" dirty="0" smtClean="0"/>
              <a:t>предоставляет больше возможностей для участия в коллективной работе, развития личных и социальных навыков.</a:t>
            </a:r>
          </a:p>
          <a:p>
            <a:r>
              <a:rPr lang="ru-RU" dirty="0" smtClean="0"/>
              <a:t>учащиеся начинают понимать более сложный материал в результате более ясной, эффективной и динамичной подачи материала.</a:t>
            </a:r>
          </a:p>
          <a:p>
            <a:r>
              <a:rPr lang="ru-RU" dirty="0" smtClean="0"/>
              <a:t>позволяет использовать различные стили обучения, преподаватели могут обращаться к всевозможным ресурсам, приспосабливаясь к определенным потребностям.</a:t>
            </a:r>
          </a:p>
          <a:p>
            <a:r>
              <a:rPr lang="ru-RU" dirty="0" smtClean="0"/>
              <a:t>учащиеся начинают работать более творчески и становятся уверенными в себе.</a:t>
            </a:r>
          </a:p>
          <a:p>
            <a:r>
              <a:rPr lang="ru-RU" dirty="0" smtClean="0"/>
              <a:t>отсутствует необходимость в клавиатуре, чтобы работать с этим оборудованием, таким образом повышается вовлеченность учащихся начальных классов или детей с ограниченными возможностями.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1174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«Организация учебного процесса с использованием современных информационных технологий».  </vt:lpstr>
      <vt:lpstr>Слайд 2</vt:lpstr>
      <vt:lpstr>Слайд 3</vt:lpstr>
      <vt:lpstr>Слайд 4</vt:lpstr>
      <vt:lpstr>Слайд 5</vt:lpstr>
      <vt:lpstr>Направления использования ИКТ. </vt:lpstr>
      <vt:lpstr>Формы использования ИКТ.</vt:lpstr>
      <vt:lpstr>Преимущества для преподавателя:</vt:lpstr>
      <vt:lpstr>Преимущества для учащихся:</vt:lpstr>
      <vt:lpstr>ИКТ в сочетании с методом проектов</vt:lpstr>
      <vt:lpstr>ИКТ в сочетании с модульным обучением </vt:lpstr>
      <vt:lpstr>ИКТ на конкретном уроке.</vt:lpstr>
      <vt:lpstr>Возможности презентаций: </vt:lpstr>
      <vt:lpstr>Каково влияние использования информационно-коммуникационных технологий на ученика? </vt:lpstr>
      <vt:lpstr>Каково влияние использования информационно-коммуникационных технологий на учителя?</vt:lpstr>
      <vt:lpstr>Какова эффективность использования в массовой практике электронно-методических материалов?</vt:lpstr>
      <vt:lpstr>Каковы результаты использования ИКТ в образовательном процессе?</vt:lpstr>
      <vt:lpstr>Насколько возможно воспроизвести данный опыт в образовательном учреждении?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вркнр</dc:title>
  <dc:creator>Olya</dc:creator>
  <cp:lastModifiedBy>Olya</cp:lastModifiedBy>
  <cp:revision>20</cp:revision>
  <dcterms:created xsi:type="dcterms:W3CDTF">2012-01-22T08:15:52Z</dcterms:created>
  <dcterms:modified xsi:type="dcterms:W3CDTF">2016-02-28T11:23:37Z</dcterms:modified>
</cp:coreProperties>
</file>